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66" r:id="rId4"/>
    <p:sldId id="260" r:id="rId5"/>
    <p:sldId id="261" r:id="rId6"/>
    <p:sldId id="262" r:id="rId7"/>
    <p:sldId id="268" r:id="rId8"/>
    <p:sldId id="263" r:id="rId9"/>
    <p:sldId id="264" r:id="rId10"/>
    <p:sldId id="267" r:id="rId11"/>
    <p:sldId id="257" r:id="rId12"/>
    <p:sldId id="258" r:id="rId13"/>
    <p:sldId id="265" r:id="rId14"/>
    <p:sldId id="259" r:id="rId15"/>
    <p:sldId id="270" r:id="rId16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5" d="100"/>
          <a:sy n="95" d="100"/>
        </p:scale>
        <p:origin x="8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602D3AD-1785-93F0-AC5E-FED21D6DF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31E293D-D43A-7732-FB6F-F5274E0C68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4D4BAC3-760B-8587-F07A-C77AB7F923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68F9F520-EC65-2DAD-E1CD-33AF796333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F34924-6976-463E-8DAD-690665B7C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EB79C10-C251-272E-1937-9712226091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D013F20-863A-042F-CD46-624FC7E2C7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3274FBED-5604-4403-3CF6-DB25CEC6B9D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A18A656B-3D5A-832B-CB4D-B7ADFCF9CD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018D5CE-C8B5-452C-6C36-37973399A0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5249F5C2-A177-B429-2A55-4DF68B802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637AA2-A096-4C49-A71F-E9CA68A095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6883E8-7E63-04FD-4D40-EDC788656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C4C1B-126E-4676-846A-13C32CC739A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875DA62-ACFC-4DE5-0D32-CDD855943C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6A98097-5BDC-26B1-CB39-1144DB35B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7A6B09-E554-7BE8-A02E-B8BAB451CD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716D0-FCAF-47E4-BFCD-88DA4B471009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672A002-3CBD-5DB8-C185-0C390A46F3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9FB8046-BAA1-8BDE-BFD9-FCBFFACAF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27BF806-D65A-9203-55B4-D82714A92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4DB5E-BF65-453F-8747-0BF5DCB9B2C1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D4A5CAC-D60A-DF37-A36B-F0EF04598F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D79CBB-3A31-BDCC-E853-0F35DE5DF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457421-B8D3-7B20-DAFA-A5A4743B6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D3923-805A-41F6-9B97-4369D784A141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B07E785-A10E-5D12-1FCD-CA224071CF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9D7E6C0-BECB-8F6D-DC48-C97F78EC5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8E0904-D884-4A98-3E5C-96066429B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9037-AFDC-4188-9890-E039D765B6C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BC84A32-F5DC-9619-6918-A70F1BDB92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145B0C8-9AED-A23C-5658-58D619795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5D4829A-9059-D829-E612-347DCFBC7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EFF33-6529-4997-8514-D5BBC821B047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3E1ABC9-537B-70DB-2BC9-A009FAEAED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9855AC3-75C8-1F64-A2D7-D103A55E8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6F96B4-A48B-1F3B-2BE0-D154E29EF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2324C-4610-420C-8767-FD389F480262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2AA15EC-AD86-68B3-0940-5B4276D5E0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84213"/>
            <a:ext cx="4557713" cy="3417887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D74BB6F-A77E-5A9C-4D3A-B3F081E1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41021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11DF4C-6A4E-2DF9-E18C-9C18DFC9B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B66F5-1168-4D4A-8E56-4F48E520EC2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8DB3C52-466E-A385-807A-D8972558A3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F3E0366-EBA1-2584-30F4-70B5C948D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572079-B6B1-7960-79F5-BD09BD3C5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01F77-A377-4102-B2E1-809B84A6A97E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F2E34C3-BC17-E810-FFA7-469B1703FB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49A72B-C292-D308-FC65-4A3A63B48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403962-446F-5097-E492-81037D9AB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8092-2F0F-4EC1-A71A-8F53763E78D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A8046EA-6C3E-5EF9-43A2-9657FBF6E8C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C071283-7674-5446-8417-5CD709526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F04FE1-01B7-44F5-868B-D9A0D416B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FF343-C426-4C72-ADA4-F94296B679C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EBBA172-5EC9-DE80-563B-759DAF7F9A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7C3B08-DC4A-5F47-BE66-F3CBAA823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2C89EB-FC81-F1AA-DFF1-20B9C9F44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454D8-AD97-4BF5-96AB-B7405139D8F6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64707FF-D11D-76FB-D53B-177F7262D6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A005121-9202-AA11-E758-ECA495C9B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7A01B9-6C34-3D3D-E680-62AEDB722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67E61-558E-4BEF-B839-62C15DCF609C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06DE7EC-125E-1A05-843A-CDF0CEB3C3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774DA5D-954E-5D15-F051-69D94E0AF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6CA775-704B-7CD0-3CEF-59B105080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2DB79-1385-4A53-9FD8-76D1839CAAB4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AFF7695A-573D-7F81-30D5-6045B01827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C493AB8-C8E5-1BC4-14B6-018F90DC2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935FB7-BB03-2973-1282-B3DDF606F7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2CB9F-DEFC-46E8-8E38-A46505337505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93B8929-3526-B398-31B1-AFD209A294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0DC7A96-88E7-D173-A210-29098ED0F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5265-7AA3-B465-09CC-DECD18BA4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7C9F1-732F-81BC-5951-662B0FDAD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6A711-0279-B933-78DB-E30D1060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7E3B4-EC15-08B3-2CDD-79462D8C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22BD-9563-04F9-F406-EDBEBA64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A009-95C4-4E9F-B57C-DC12ADB6C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1B0E-BE39-F556-04A7-97B36A27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448B0-F738-5F6B-1EA6-D1EEF7D3E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0288F-4850-093F-5D40-8A6F2EB8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49402-2070-DCAA-C145-F2BDE24D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B1FF-734C-E008-B1D0-F970927D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A876C-8053-495C-B6B0-73DAA7EF6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87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BC662-2492-4FCD-5EFC-9C130405C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B1504-34AC-CFB6-60CB-EC313492F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2B89E-3E5F-9A91-82F2-4F5E82D7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F967-4DF8-1D5B-3832-1764A3FE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416D-6C91-3B6A-7176-B1DA94FAC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1495B-2052-47F1-9AB1-A1AFCE4DD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0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04BD-E442-74D7-17E1-28275791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1E05C-6AF1-B036-175C-E39546FF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D5F0B-8C20-58D6-52FD-6EC7EABDF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C6C0D-DBA3-3E1B-ACB5-6890AE0A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89B96-F72E-3E6D-D2A4-8C916C27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52A8-C0C7-4663-979B-4921946B7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90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071B-4A16-31AE-6546-957D9220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658F5-269B-1CFA-CA29-D047910C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D1AF4-EDD4-B21A-CDF0-DDD92689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5DA97-ACF5-93FD-AFF3-5F3AF0F47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6B04-6FEC-648B-7D0B-6FB9C820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6047-0FC2-42C3-B3F7-07F0F60C9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4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A672-CC5E-F28D-1F5E-60224C39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DAF3B-923B-3A9B-5350-7399271FB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CBA0-ED7E-9934-988C-3A7730D5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2F67-2301-CE2E-07AC-62CF6E69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AA23C-27B4-B165-8CBC-D6A72F47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9886C-EFF5-2B44-9541-9F8074B8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29C5E-2B62-4ABA-96D9-0677DC727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4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2275-27C1-9479-E72B-AE144B6A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C1A93-2DD8-9EA4-2A5D-71478EDF8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3FA26-19AD-E477-E106-481D10A33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2F6C8-F9A1-75F8-40BB-3694A18FA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B89B5-77C7-C247-5E18-B672E1107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168A2-D031-1492-07F6-22F5AF8D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F9A53-B66F-BB88-CD74-0290DA30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48CBA-FB5D-E292-C845-4FD95415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EC7D9-93AA-419C-BA9F-B8DA9CA3D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86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0E41-8DE5-481E-4546-B0DCC84B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CEBF1-0AA0-1CF8-87B7-8F228AF2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3C1E5-D96F-0222-6F1F-14A01A35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DCB16-E285-CD41-3B3E-652620F7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B8D01-1E24-4082-AE0D-C2400BA06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9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3F09C-DC3B-91D4-C9A1-253FE936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E1C80-9EEC-1EC2-97A3-BF3A0B85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56B64-633D-9C57-5404-8B6F7863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BFD18-2700-4811-B600-BB1B7E246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52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10C3-7CBA-5A1C-8DB6-91F8BE79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F89A-80BB-7CE2-742A-3CF023B3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BC1E9-5773-08D6-0B1A-F185C7274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36741-26A1-54C5-C579-EFD0AB0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8C6AF-B31A-A8AB-E364-E145D2F4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60079-63D3-552D-4403-582ACA23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C454-5003-4BD9-A739-72FA5AD85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822C-B792-EBB4-004B-7E594A3A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3B7E1-BA5A-1BA4-25E9-EE02C67D8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ABC2E-A991-AAF1-8997-5B4B3AF48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7DF96-F737-1B1E-B251-DDE142ED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3D100-B96F-7A4A-7B8F-EF0E4EAD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3DABD-F78A-06F0-4D45-24223CC2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38038-A840-4236-AC74-0A0EE5951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80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9066E8-1187-48D5-8246-EFACFAAA5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C3CC20-C32C-922F-CD29-BFC52B69F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7C0B0D-1601-EAB8-A02D-724EB17782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0C443F-BB70-7BA0-BB2B-02AABD4EAD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81D230-10D0-3C80-9254-80650EB5EB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+mn-lt"/>
              </a:defRPr>
            </a:lvl1pPr>
          </a:lstStyle>
          <a:p>
            <a:fld id="{6CE83254-5970-4F51-8EF9-5BEF31A431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A4F6D851-C054-CA84-B0D0-FCA6D3D3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 b="11795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9BE5BC39-AEE1-73A7-C339-465FF15A69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524000"/>
          </a:xfrm>
        </p:spPr>
        <p:txBody>
          <a:bodyPr anchor="ctr"/>
          <a:lstStyle/>
          <a:p>
            <a:r>
              <a:rPr lang="en-US" altLang="en-US" sz="4800"/>
              <a:t>Salt Marshes</a:t>
            </a:r>
            <a:br>
              <a:rPr lang="en-US" altLang="en-US" sz="4800"/>
            </a:br>
            <a:r>
              <a:rPr lang="en-US" altLang="en-US" sz="4000"/>
              <a:t>-biotic perspectives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9C07008-04A2-0731-340E-FBC1777898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Maia McGuire, PhD</a:t>
            </a:r>
          </a:p>
          <a:p>
            <a:r>
              <a:rPr lang="en-US" altLang="en-US" sz="3200"/>
              <a:t>Florida Sea Grant Extension Agent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1DB1E4-C6F0-B0E2-B9DA-93B2EE5E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C6C95BE8-8CB5-9675-6ADB-E226A7A9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129540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67D1DE5-DD02-54D4-FF18-7A144970D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r>
              <a:rPr lang="en-US" altLang="en-US"/>
              <a:t>The majority of commercially-important marine species rely on estuaries/salt marsh at some stage of life</a:t>
            </a:r>
          </a:p>
          <a:p>
            <a:pPr lvl="1"/>
            <a:r>
              <a:rPr lang="en-US" altLang="en-US"/>
              <a:t>Examples include blue crab, oysters, hard clams, shrimp, red drum, seatrout, sheepshead, bluefish, mullet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5F72BB6-6F3F-C899-C5E9-727E66D44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Importance of salt marshes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791358-0CF6-5D61-D4D4-175194862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Productivity</a:t>
            </a:r>
          </a:p>
          <a:p>
            <a:r>
              <a:rPr lang="en-US" altLang="en-US"/>
              <a:t>Habitat</a:t>
            </a:r>
          </a:p>
          <a:p>
            <a:r>
              <a:rPr lang="en-US" altLang="en-US"/>
              <a:t>Erosion control</a:t>
            </a:r>
          </a:p>
          <a:p>
            <a:r>
              <a:rPr lang="en-US" altLang="en-US"/>
              <a:t>Filtration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6F011B-7D84-A5A3-B106-7342206E4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Productivity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762D96B-8218-C52E-E3D8-150EB38CC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Biological term—amount of carbon produced per m² per unit 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3 kg (ash free dry weight)/m²/year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Limiting factors include nutrients, light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/>
              <a:t>Salt marsh plants provide detritus for the estuarine food web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Few grazers on blades (&lt; 10% of biomass)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Large detrital biomass supports broad food web 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C0DC31-B05E-FC0E-08F1-F6AEDD49F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Partial salt marsh food web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4CD85556-8DCF-CFD8-290C-3C5EED8B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9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Marsh grass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8087E54C-26D7-A51D-6B32-8D6CEF87A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800600"/>
            <a:ext cx="10668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E66C0855-CF4B-13CF-B721-D391AC795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57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Detritus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32832F85-3390-B974-F63C-941D2B25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19675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latin typeface="Tahoma" panose="020B0604030504040204" pitchFamily="34" charset="0"/>
              </a:rPr>
              <a:t>Bacteria, fungi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114D20CE-2A6B-DE38-08E7-0507CBF9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76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Insects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59DE6F2C-9E84-1901-A967-3A0DD15C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267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Snails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92A2244B-B1C1-0229-290C-81A404D6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14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Crabs</a:t>
            </a:r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F49AD2FA-AA80-6E9A-5634-1BBD18148E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800475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98D4C0D9-3B5E-4F44-E1F8-F6D0D17E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43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Birds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8C05C2FB-CCAA-988B-77CB-AFA8A750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Fish</a:t>
            </a:r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1FEB295C-1FA6-2F3D-D1EA-2CFAA2707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819400"/>
            <a:ext cx="685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id="{5C0A0011-E49D-3C1D-8232-1BE4DD3FEE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819400"/>
            <a:ext cx="24384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1" name="Line 17">
            <a:extLst>
              <a:ext uri="{FF2B5EF4-FFF2-40B4-BE49-F238E27FC236}">
                <a16:creationId xmlns:a16="http://schemas.microsoft.com/office/drawing/2014/main" id="{74D98C2E-C26D-B888-7B95-A2EF024D0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605338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2" name="Line 18">
            <a:extLst>
              <a:ext uri="{FF2B5EF4-FFF2-40B4-BE49-F238E27FC236}">
                <a16:creationId xmlns:a16="http://schemas.microsoft.com/office/drawing/2014/main" id="{5EFAF88D-D3A3-8A19-B7EC-F01AE3171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4724400"/>
            <a:ext cx="10668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0E823043-454B-BB39-12F0-B4EE0A6654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819400"/>
            <a:ext cx="137160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4" name="Line 20">
            <a:extLst>
              <a:ext uri="{FF2B5EF4-FFF2-40B4-BE49-F238E27FC236}">
                <a16:creationId xmlns:a16="http://schemas.microsoft.com/office/drawing/2014/main" id="{C5BF1D6A-72A1-925A-B42B-988734F9C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895600"/>
            <a:ext cx="22860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5" name="Line 21">
            <a:extLst>
              <a:ext uri="{FF2B5EF4-FFF2-40B4-BE49-F238E27FC236}">
                <a16:creationId xmlns:a16="http://schemas.microsoft.com/office/drawing/2014/main" id="{D27B5FEC-BD6E-4FB3-8968-ECDCB3775F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743200"/>
            <a:ext cx="2895600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C0B50A8F-AA29-7243-F421-38C36C31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638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Phytoplankton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2632DD39-4B11-3AC6-74A8-BB1A6E7C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419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Zooplankton</a:t>
            </a: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E496CB19-5DF1-BF6A-52C2-5C7118FB5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200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Oysters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27650D0E-8A2C-72A6-4FF2-BCEC683F9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52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Mussels</a:t>
            </a:r>
          </a:p>
        </p:txBody>
      </p:sp>
      <p:sp>
        <p:nvSpPr>
          <p:cNvPr id="11290" name="Line 26">
            <a:extLst>
              <a:ext uri="{FF2B5EF4-FFF2-40B4-BE49-F238E27FC236}">
                <a16:creationId xmlns:a16="http://schemas.microsoft.com/office/drawing/2014/main" id="{1B97DE68-952E-DEBD-9917-3D93CF65E8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876800"/>
            <a:ext cx="762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1" name="Line 27">
            <a:extLst>
              <a:ext uri="{FF2B5EF4-FFF2-40B4-BE49-F238E27FC236}">
                <a16:creationId xmlns:a16="http://schemas.microsoft.com/office/drawing/2014/main" id="{DF0B63AB-F454-7FA1-9392-1C13E1112D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3657600"/>
            <a:ext cx="6096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2" name="Line 28">
            <a:extLst>
              <a:ext uri="{FF2B5EF4-FFF2-40B4-BE49-F238E27FC236}">
                <a16:creationId xmlns:a16="http://schemas.microsoft.com/office/drawing/2014/main" id="{6ACC037E-5A93-6724-07B2-07ADFB3AC7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3810000"/>
            <a:ext cx="3048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3" name="Line 29">
            <a:extLst>
              <a:ext uri="{FF2B5EF4-FFF2-40B4-BE49-F238E27FC236}">
                <a16:creationId xmlns:a16="http://schemas.microsoft.com/office/drawing/2014/main" id="{69290863-75B8-FF96-3770-39CC82801B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2743200"/>
            <a:ext cx="1066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F2DFFD05-BFF2-754E-390D-0283649B3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Humans</a:t>
            </a:r>
          </a:p>
        </p:txBody>
      </p:sp>
      <p:sp>
        <p:nvSpPr>
          <p:cNvPr id="11295" name="Line 31">
            <a:extLst>
              <a:ext uri="{FF2B5EF4-FFF2-40B4-BE49-F238E27FC236}">
                <a16:creationId xmlns:a16="http://schemas.microsoft.com/office/drawing/2014/main" id="{46C6915E-2450-813E-3B03-D5A3B559B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362200"/>
            <a:ext cx="152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6" name="Line 32">
            <a:extLst>
              <a:ext uri="{FF2B5EF4-FFF2-40B4-BE49-F238E27FC236}">
                <a16:creationId xmlns:a16="http://schemas.microsoft.com/office/drawing/2014/main" id="{15210A02-269C-C06B-04F3-0C52028C2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362200"/>
            <a:ext cx="1905000" cy="1828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7" name="Line 33">
            <a:extLst>
              <a:ext uri="{FF2B5EF4-FFF2-40B4-BE49-F238E27FC236}">
                <a16:creationId xmlns:a16="http://schemas.microsoft.com/office/drawing/2014/main" id="{DB0DF868-231A-5CB1-D07C-51AA7F9A4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133600"/>
            <a:ext cx="3581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8" name="Line 34">
            <a:extLst>
              <a:ext uri="{FF2B5EF4-FFF2-40B4-BE49-F238E27FC236}">
                <a16:creationId xmlns:a16="http://schemas.microsoft.com/office/drawing/2014/main" id="{28D604A4-45EA-D031-0CC7-DEE20F3D59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3810000"/>
            <a:ext cx="2209800" cy="1447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14974FFA-9012-C3ED-5020-960196158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3657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Shrimp</a:t>
            </a:r>
          </a:p>
        </p:txBody>
      </p:sp>
      <p:sp>
        <p:nvSpPr>
          <p:cNvPr id="11300" name="Line 36">
            <a:extLst>
              <a:ext uri="{FF2B5EF4-FFF2-40B4-BE49-F238E27FC236}">
                <a16:creationId xmlns:a16="http://schemas.microsoft.com/office/drawing/2014/main" id="{F61A653F-6433-9671-884D-23EBF25227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4191000"/>
            <a:ext cx="99060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1" name="Line 37">
            <a:extLst>
              <a:ext uri="{FF2B5EF4-FFF2-40B4-BE49-F238E27FC236}">
                <a16:creationId xmlns:a16="http://schemas.microsoft.com/office/drawing/2014/main" id="{9A6F2F2E-C851-F3DA-54CC-04E7ADC62A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2895600"/>
            <a:ext cx="1524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2" name="Line 38">
            <a:extLst>
              <a:ext uri="{FF2B5EF4-FFF2-40B4-BE49-F238E27FC236}">
                <a16:creationId xmlns:a16="http://schemas.microsoft.com/office/drawing/2014/main" id="{18199F30-F496-BE2D-2A21-B8C49D21D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895600"/>
            <a:ext cx="1295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3" name="Line 39">
            <a:extLst>
              <a:ext uri="{FF2B5EF4-FFF2-40B4-BE49-F238E27FC236}">
                <a16:creationId xmlns:a16="http://schemas.microsoft.com/office/drawing/2014/main" id="{5B4CEF6C-4FA5-4D5C-9070-00DD31B1E3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286000"/>
            <a:ext cx="2971800" cy="1524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5" name="Line 41">
            <a:extLst>
              <a:ext uri="{FF2B5EF4-FFF2-40B4-BE49-F238E27FC236}">
                <a16:creationId xmlns:a16="http://schemas.microsoft.com/office/drawing/2014/main" id="{9157262C-270D-11E6-7F79-2DB280405C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581400"/>
            <a:ext cx="13716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01BCB9FF-0D66-1FF2-409A-668B54BB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Dolphins</a:t>
            </a:r>
          </a:p>
        </p:txBody>
      </p:sp>
      <p:sp>
        <p:nvSpPr>
          <p:cNvPr id="11307" name="Line 43">
            <a:extLst>
              <a:ext uri="{FF2B5EF4-FFF2-40B4-BE49-F238E27FC236}">
                <a16:creationId xmlns:a16="http://schemas.microsoft.com/office/drawing/2014/main" id="{8F55321E-2ACC-E66F-C2A6-8742F3E3ED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2057400"/>
            <a:ext cx="4572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8" name="Line 44">
            <a:extLst>
              <a:ext uri="{FF2B5EF4-FFF2-40B4-BE49-F238E27FC236}">
                <a16:creationId xmlns:a16="http://schemas.microsoft.com/office/drawing/2014/main" id="{1CB22D46-8E2E-3441-2FD9-1E4764620D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4419600"/>
            <a:ext cx="7620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09" name="Line 45">
            <a:extLst>
              <a:ext uri="{FF2B5EF4-FFF2-40B4-BE49-F238E27FC236}">
                <a16:creationId xmlns:a16="http://schemas.microsoft.com/office/drawing/2014/main" id="{8ED55613-25DB-B3D5-02BB-F9B9A38A6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667000"/>
            <a:ext cx="1447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10" name="Line 46">
            <a:extLst>
              <a:ext uri="{FF2B5EF4-FFF2-40B4-BE49-F238E27FC236}">
                <a16:creationId xmlns:a16="http://schemas.microsoft.com/office/drawing/2014/main" id="{D6E6D738-CD38-8820-DF00-FAFB87FA39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2895600"/>
            <a:ext cx="160020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E778611-B5CE-AB00-DDE9-4F98A597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Habitat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A87C3B-BBDA-F74A-5B55-BA7AC943E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altLang="en-US" sz="2800"/>
              <a:t>Nursery grounds</a:t>
            </a:r>
          </a:p>
          <a:p>
            <a:r>
              <a:rPr lang="en-US" altLang="en-US" sz="2800"/>
              <a:t>Feeding grounds</a:t>
            </a:r>
          </a:p>
          <a:p>
            <a:r>
              <a:rPr lang="en-US" altLang="en-US" sz="2800"/>
              <a:t>Microhabitats</a:t>
            </a:r>
          </a:p>
          <a:p>
            <a:pPr lvl="1"/>
            <a:r>
              <a:rPr lang="en-US" altLang="en-US" sz="2400"/>
              <a:t>Aerial</a:t>
            </a:r>
          </a:p>
          <a:p>
            <a:pPr lvl="1"/>
            <a:r>
              <a:rPr lang="en-US" altLang="en-US" sz="2400"/>
              <a:t>Benthic</a:t>
            </a:r>
          </a:p>
          <a:p>
            <a:pPr lvl="1"/>
            <a:r>
              <a:rPr lang="en-US" altLang="en-US" sz="2400"/>
              <a:t>Aquatic</a:t>
            </a:r>
          </a:p>
          <a:p>
            <a:pPr lvl="1">
              <a:buFontTx/>
              <a:buNone/>
            </a:pPr>
            <a:endParaRPr lang="en-US" altLang="en-US" sz="2400"/>
          </a:p>
          <a:p>
            <a:r>
              <a:rPr lang="en-US" altLang="en-US" sz="2800"/>
              <a:t>Stressful environment</a:t>
            </a:r>
          </a:p>
          <a:p>
            <a:pPr lvl="1"/>
            <a:r>
              <a:rPr lang="en-US" altLang="en-US" sz="2400"/>
              <a:t>Rapid changes in temperature, salinity, water depth, dissolved oxygen</a:t>
            </a:r>
          </a:p>
          <a:p>
            <a:pPr lvl="1"/>
            <a:r>
              <a:rPr lang="en-US" altLang="en-US" sz="2400"/>
              <a:t>Sedimentation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567E2ED2-973A-19DC-EC68-07D03E5DB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D8E5D0F-C6F9-5333-05B0-74C8519C8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What is a salt marsh?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DC1129-1348-25BF-CA08-48D9E1F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3657600"/>
          </a:xfrm>
        </p:spPr>
        <p:txBody>
          <a:bodyPr/>
          <a:lstStyle/>
          <a:p>
            <a:r>
              <a:rPr lang="en-US" altLang="en-US"/>
              <a:t>“A community of emerged halophytic vegetation in areas alternately inundated and drained by tidal action.”</a:t>
            </a:r>
          </a:p>
          <a:p>
            <a:r>
              <a:rPr lang="en-US" altLang="en-US"/>
              <a:t>“Expansive inter- or supratidal areas occupied by rooted emergent vascular macrophytes and a variety of epiphytes and epifauna.”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D964030-B351-1A07-D0E8-084A0356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hlink"/>
                </a:solidFill>
              </a:rPr>
              <a:t>Emerged</a:t>
            </a:r>
            <a:r>
              <a:rPr lang="en-US" altLang="en-US" sz="2000">
                <a:solidFill>
                  <a:schemeClr val="bg1"/>
                </a:solidFill>
              </a:rPr>
              <a:t>: sticking out of the water;  </a:t>
            </a:r>
            <a:r>
              <a:rPr lang="en-US" altLang="en-US" sz="2000">
                <a:solidFill>
                  <a:schemeClr val="hlink"/>
                </a:solidFill>
              </a:rPr>
              <a:t>Halophytic</a:t>
            </a:r>
            <a:r>
              <a:rPr lang="en-US" altLang="en-US" sz="2000">
                <a:solidFill>
                  <a:schemeClr val="bg1"/>
                </a:solidFill>
              </a:rPr>
              <a:t>: salt-loving;  </a:t>
            </a:r>
            <a:r>
              <a:rPr lang="en-US" altLang="en-US" sz="2000">
                <a:solidFill>
                  <a:schemeClr val="hlink"/>
                </a:solidFill>
              </a:rPr>
              <a:t>Inundated</a:t>
            </a:r>
            <a:r>
              <a:rPr lang="en-US" altLang="en-US" sz="2000">
                <a:solidFill>
                  <a:schemeClr val="bg1"/>
                </a:solidFill>
              </a:rPr>
              <a:t>: flooded; </a:t>
            </a:r>
            <a:r>
              <a:rPr lang="en-US" altLang="en-US" sz="2000">
                <a:solidFill>
                  <a:schemeClr val="hlink"/>
                </a:solidFill>
              </a:rPr>
              <a:t>macrophyte</a:t>
            </a:r>
            <a:r>
              <a:rPr lang="en-US" altLang="en-US" sz="2000">
                <a:solidFill>
                  <a:schemeClr val="bg1"/>
                </a:solidFill>
              </a:rPr>
              <a:t>: plant that’s large enough to see; </a:t>
            </a:r>
            <a:r>
              <a:rPr lang="en-US" altLang="en-US" sz="2000">
                <a:solidFill>
                  <a:schemeClr val="hlink"/>
                </a:solidFill>
              </a:rPr>
              <a:t>epiphyte</a:t>
            </a:r>
            <a:r>
              <a:rPr lang="en-US" altLang="en-US" sz="2000">
                <a:solidFill>
                  <a:schemeClr val="bg1"/>
                </a:solidFill>
              </a:rPr>
              <a:t>: plant growing on another organism but not a parasite; </a:t>
            </a:r>
            <a:r>
              <a:rPr lang="en-US" altLang="en-US" sz="2000">
                <a:solidFill>
                  <a:schemeClr val="hlink"/>
                </a:solidFill>
              </a:rPr>
              <a:t>epifauna</a:t>
            </a:r>
            <a:r>
              <a:rPr lang="en-US" altLang="en-US" sz="2000">
                <a:solidFill>
                  <a:schemeClr val="bg1"/>
                </a:solidFill>
              </a:rPr>
              <a:t>: animal version of epiphyte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EE189FA-E7E9-6791-55AA-6BFBE3935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are salt marshes found?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F15DDF9-C363-8BED-2F84-DA19110E7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Along intertidal shore of estuaries</a:t>
            </a:r>
          </a:p>
          <a:p>
            <a:pPr lvl="1"/>
            <a:r>
              <a:rPr lang="en-US" altLang="en-US"/>
              <a:t>Flat, protected waters</a:t>
            </a:r>
          </a:p>
          <a:p>
            <a:r>
              <a:rPr lang="en-US" altLang="en-US"/>
              <a:t>Extensive from Maine-Florida, along Gulf coast from Florida-Texas</a:t>
            </a:r>
          </a:p>
          <a:p>
            <a:r>
              <a:rPr lang="en-US" altLang="en-US"/>
              <a:t>In FL, most abundant north of the freeze line (70% of state’s salt marsh)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67DF9B2-2B36-00CD-CF00-46401C13A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salt marsh community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6FE7BD5-909C-1036-C56F-DE18A61A5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Plants</a:t>
            </a:r>
          </a:p>
          <a:p>
            <a:pPr lvl="1"/>
            <a:r>
              <a:rPr lang="en-US" altLang="en-US"/>
              <a:t>Marsh grasses</a:t>
            </a:r>
          </a:p>
          <a:p>
            <a:pPr lvl="1"/>
            <a:r>
              <a:rPr lang="en-US" altLang="en-US"/>
              <a:t>Associated halophytic (salt-tolerant) plants</a:t>
            </a:r>
          </a:p>
          <a:p>
            <a:pPr lvl="1"/>
            <a:endParaRPr lang="en-US" altLang="en-US"/>
          </a:p>
          <a:p>
            <a:r>
              <a:rPr lang="en-US" altLang="en-US"/>
              <a:t>Animals</a:t>
            </a:r>
          </a:p>
          <a:p>
            <a:pPr lvl="1"/>
            <a:r>
              <a:rPr lang="en-US" altLang="en-US"/>
              <a:t>Permanent residents</a:t>
            </a:r>
          </a:p>
          <a:p>
            <a:pPr lvl="1"/>
            <a:r>
              <a:rPr lang="en-US" altLang="en-US"/>
              <a:t>Visitors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>
            <a:extLst>
              <a:ext uri="{FF2B5EF4-FFF2-40B4-BE49-F238E27FC236}">
                <a16:creationId xmlns:a16="http://schemas.microsoft.com/office/drawing/2014/main" id="{71C4E67A-5A9D-1A19-8435-48301AF7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/>
          <a:stretch>
            <a:fillRect/>
          </a:stretch>
        </p:blipFill>
        <p:spPr bwMode="auto">
          <a:xfrm>
            <a:off x="5756275" y="1600200"/>
            <a:ext cx="338772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964B6F2E-8EB7-06DC-C33C-92CB1E6AA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Salt marsh grasses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B1EC509-C98C-FA56-20FB-D49FDB5EAD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/>
              <a:t>Spartina alterniflora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Smooth cord grass</a:t>
            </a:r>
          </a:p>
          <a:p>
            <a:pPr>
              <a:lnSpc>
                <a:spcPct val="90000"/>
              </a:lnSpc>
            </a:pPr>
            <a:r>
              <a:rPr lang="en-US" altLang="en-US" i="1"/>
              <a:t>Juncus roemerianus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Black needle rush</a:t>
            </a:r>
          </a:p>
          <a:p>
            <a:pPr>
              <a:lnSpc>
                <a:spcPct val="90000"/>
              </a:lnSpc>
            </a:pPr>
            <a:r>
              <a:rPr lang="en-US" altLang="en-US" i="1"/>
              <a:t>Cladium mariscoides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Swamp sawgrass</a:t>
            </a:r>
          </a:p>
          <a:p>
            <a:pPr>
              <a:lnSpc>
                <a:spcPct val="90000"/>
              </a:lnSpc>
            </a:pPr>
            <a:r>
              <a:rPr lang="en-US" altLang="en-US" i="1"/>
              <a:t>Spartina patens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Salt meadow cord grass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9AD8994-AD74-EC40-EF01-91EC0352A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Associated plants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1EBE357-7C0C-614A-FD45-E8AC7E10B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r>
              <a:rPr lang="en-US" altLang="en-US"/>
              <a:t>Many are succulent</a:t>
            </a:r>
          </a:p>
          <a:p>
            <a:pPr lvl="1"/>
            <a:r>
              <a:rPr lang="en-US" altLang="en-US"/>
              <a:t>Exceptions include saltgrass</a:t>
            </a:r>
          </a:p>
          <a:p>
            <a:r>
              <a:rPr lang="en-US" altLang="en-US"/>
              <a:t>Many are edible (saltwort, glasswort, sea purslane)</a:t>
            </a:r>
          </a:p>
          <a:p>
            <a:r>
              <a:rPr lang="en-US" altLang="en-US"/>
              <a:t>Form transitional zone between salt marsh and maritime hammock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DA1CB1B4-69A3-A1C8-6BD2-09E78768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B4DFE35-51F7-0D36-3B7E-4DA38475D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Salt marsh zonation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E460EAD-EB86-7168-8816-B488E5712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Intertidal—</a:t>
            </a:r>
            <a:r>
              <a:rPr lang="en-US" altLang="en-US" i="1"/>
              <a:t>Spartina, Juncus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High marsh (above mean high water)—</a:t>
            </a:r>
            <a:r>
              <a:rPr lang="en-US" altLang="en-US" i="1"/>
              <a:t>Distichlis spicata, Batis maritima</a:t>
            </a:r>
            <a:r>
              <a:rPr lang="en-US" altLang="en-US"/>
              <a:t>, </a:t>
            </a:r>
            <a:r>
              <a:rPr lang="en-US" altLang="en-US" i="1"/>
              <a:t>Salicornia</a:t>
            </a:r>
            <a:r>
              <a:rPr lang="en-US" altLang="en-US"/>
              <a:t> spp., </a:t>
            </a:r>
            <a:r>
              <a:rPr lang="en-US" altLang="en-US" i="1"/>
              <a:t>Borrichia</a:t>
            </a:r>
            <a:r>
              <a:rPr lang="en-US" altLang="en-US"/>
              <a:t> sp., </a:t>
            </a:r>
            <a:r>
              <a:rPr lang="en-US" altLang="en-US" i="1"/>
              <a:t>Sueda</a:t>
            </a:r>
            <a:r>
              <a:rPr lang="en-US" altLang="en-US"/>
              <a:t> </a:t>
            </a:r>
            <a:r>
              <a:rPr lang="en-US" altLang="en-US" i="1"/>
              <a:t>linearis, Limonium carolinanum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Upper edge of high marsh—</a:t>
            </a:r>
            <a:r>
              <a:rPr lang="en-US" altLang="en-US" i="1"/>
              <a:t>Iva frutescens, Baccharis halmifolia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Marsh-mangrove transition zone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>
            <a:extLst>
              <a:ext uri="{FF2B5EF4-FFF2-40B4-BE49-F238E27FC236}">
                <a16:creationId xmlns:a16="http://schemas.microsoft.com/office/drawing/2014/main" id="{C8B462C4-DB90-3A91-20E5-4221774E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2" t="13768" r="22826" b="31885"/>
          <a:stretch>
            <a:fillRect/>
          </a:stretch>
        </p:blipFill>
        <p:spPr bwMode="auto">
          <a:xfrm>
            <a:off x="6096000" y="3124200"/>
            <a:ext cx="27955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E37F3DE-909B-994E-6AA6-7FD5F1BEE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791200" cy="1143000"/>
          </a:xfrm>
        </p:spPr>
        <p:txBody>
          <a:bodyPr/>
          <a:lstStyle/>
          <a:p>
            <a:r>
              <a:rPr lang="en-US" altLang="en-US"/>
              <a:t>Resident animals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23DB9C4-1AA5-F900-1522-EEE68C3F7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Littorina irrorata</a:t>
            </a:r>
          </a:p>
          <a:p>
            <a:pPr lvl="1"/>
            <a:r>
              <a:rPr lang="en-US" altLang="en-US"/>
              <a:t>Marsh periwinkle (snail)</a:t>
            </a:r>
          </a:p>
          <a:p>
            <a:r>
              <a:rPr lang="en-US" altLang="en-US"/>
              <a:t>Crabs</a:t>
            </a:r>
          </a:p>
          <a:p>
            <a:pPr lvl="1"/>
            <a:r>
              <a:rPr lang="en-US" altLang="en-US"/>
              <a:t>Fiddler crabs (</a:t>
            </a:r>
            <a:r>
              <a:rPr lang="en-US" altLang="en-US" i="1"/>
              <a:t>Uca</a:t>
            </a:r>
            <a:r>
              <a:rPr lang="en-US" altLang="en-US"/>
              <a:t> spp.)</a:t>
            </a:r>
          </a:p>
          <a:p>
            <a:pPr lvl="1"/>
            <a:r>
              <a:rPr lang="en-US" altLang="en-US"/>
              <a:t>Marsh crabs (</a:t>
            </a:r>
            <a:r>
              <a:rPr lang="en-US" altLang="en-US" i="1"/>
              <a:t>Sesarma</a:t>
            </a:r>
            <a:r>
              <a:rPr lang="en-US" altLang="en-US"/>
              <a:t> spp.)</a:t>
            </a:r>
          </a:p>
          <a:p>
            <a:r>
              <a:rPr lang="en-US" altLang="en-US" i="1"/>
              <a:t>Geukensia demissa</a:t>
            </a:r>
          </a:p>
          <a:p>
            <a:pPr lvl="1"/>
            <a:r>
              <a:rPr lang="en-US" altLang="en-US"/>
              <a:t>Ribbed mussel</a:t>
            </a:r>
          </a:p>
          <a:p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ED5206D-3C58-DF5C-1232-B4916A02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31250" r="6294" b="17500"/>
          <a:stretch>
            <a:fillRect/>
          </a:stretch>
        </p:blipFill>
        <p:spPr bwMode="auto">
          <a:xfrm>
            <a:off x="6400800" y="914400"/>
            <a:ext cx="24384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F5E03B5-6128-CF07-3CD0-A134B2D4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57800"/>
            <a:ext cx="213360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F159C6B-6C9E-225B-4F89-C3FB8A342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Tidal Marsh Visitors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988C1FD-CDD8-81D5-77A0-9D4A737F7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Birds</a:t>
            </a:r>
          </a:p>
          <a:p>
            <a:r>
              <a:rPr lang="en-US" altLang="en-US"/>
              <a:t>Crabs</a:t>
            </a:r>
          </a:p>
          <a:p>
            <a:r>
              <a:rPr lang="en-US" altLang="en-US"/>
              <a:t>Shrimp</a:t>
            </a:r>
          </a:p>
          <a:p>
            <a:r>
              <a:rPr lang="en-US" altLang="en-US"/>
              <a:t>Fish</a:t>
            </a:r>
          </a:p>
          <a:p>
            <a:r>
              <a:rPr lang="en-US" altLang="en-US"/>
              <a:t>Diamondback terrapin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512</Words>
  <Application>Microsoft Office PowerPoint</Application>
  <PresentationFormat>On-screen Show (4:3)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Tahoma</vt:lpstr>
      <vt:lpstr>Arial</vt:lpstr>
      <vt:lpstr>Default Design</vt:lpstr>
      <vt:lpstr>Salt Marshes -biotic perspectives</vt:lpstr>
      <vt:lpstr>What is a salt marsh?</vt:lpstr>
      <vt:lpstr>Where are salt marshes found?</vt:lpstr>
      <vt:lpstr>The salt marsh community</vt:lpstr>
      <vt:lpstr>Salt marsh grasses</vt:lpstr>
      <vt:lpstr>Associated plants</vt:lpstr>
      <vt:lpstr>Salt marsh zonation</vt:lpstr>
      <vt:lpstr>Resident animals</vt:lpstr>
      <vt:lpstr>Tidal Marsh Visitors</vt:lpstr>
      <vt:lpstr>PowerPoint Presentation</vt:lpstr>
      <vt:lpstr>Importance of salt marshes</vt:lpstr>
      <vt:lpstr>Productivity</vt:lpstr>
      <vt:lpstr>Partial salt marsh food web</vt:lpstr>
      <vt:lpstr>Habitat</vt:lpstr>
      <vt:lpstr>PowerPoint Presentation</vt:lpstr>
    </vt:vector>
  </TitlesOfParts>
  <Company>FLorida Sea Grant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 Marshes -biotic perspectives</dc:title>
  <dc:creator>Maia P  McGUire</dc:creator>
  <cp:lastModifiedBy>Nayan GRIFFITHS</cp:lastModifiedBy>
  <cp:revision>9</cp:revision>
  <dcterms:created xsi:type="dcterms:W3CDTF">2004-06-16T19:09:19Z</dcterms:created>
  <dcterms:modified xsi:type="dcterms:W3CDTF">2023-06-05T16:01:06Z</dcterms:modified>
</cp:coreProperties>
</file>